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22" r:id="rId2"/>
    <p:sldMasterId id="2147483710" r:id="rId3"/>
    <p:sldMasterId id="2147483700" r:id="rId4"/>
    <p:sldMasterId id="2147483702" r:id="rId5"/>
    <p:sldMasterId id="2147483734" r:id="rId6"/>
  </p:sldMasterIdLst>
  <p:notesMasterIdLst>
    <p:notesMasterId r:id="rId24"/>
  </p:notesMasterIdLst>
  <p:sldIdLst>
    <p:sldId id="256" r:id="rId7"/>
    <p:sldId id="408" r:id="rId8"/>
    <p:sldId id="389" r:id="rId9"/>
    <p:sldId id="259" r:id="rId10"/>
    <p:sldId id="413" r:id="rId11"/>
    <p:sldId id="415" r:id="rId12"/>
    <p:sldId id="393" r:id="rId13"/>
    <p:sldId id="384" r:id="rId14"/>
    <p:sldId id="374" r:id="rId15"/>
    <p:sldId id="399" r:id="rId16"/>
    <p:sldId id="412" r:id="rId17"/>
    <p:sldId id="404" r:id="rId18"/>
    <p:sldId id="411" r:id="rId19"/>
    <p:sldId id="391" r:id="rId20"/>
    <p:sldId id="410" r:id="rId21"/>
    <p:sldId id="395" r:id="rId22"/>
    <p:sldId id="377" r:id="rId23"/>
  </p:sldIdLst>
  <p:sldSz cx="12192000" cy="6858000"/>
  <p:notesSz cx="6797675" cy="9872663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55F"/>
    <a:srgbClr val="004F76"/>
    <a:srgbClr val="FFFFFF"/>
    <a:srgbClr val="CCDCE4"/>
    <a:srgbClr val="99B9C8"/>
    <a:srgbClr val="B9D200"/>
    <a:srgbClr val="DBDDE0"/>
    <a:srgbClr val="000000"/>
    <a:srgbClr val="6695AD"/>
    <a:srgbClr val="28AA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303" autoAdjust="0"/>
  </p:normalViewPr>
  <p:slideViewPr>
    <p:cSldViewPr showGuides="1">
      <p:cViewPr varScale="1">
        <p:scale>
          <a:sx n="99" d="100"/>
          <a:sy n="99" d="100"/>
        </p:scale>
        <p:origin x="960" y="7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4088C9-BDA6-4180-8FEA-9C977338940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4CAD0D-A630-49CF-B232-4FAE09C01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56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76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61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42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6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5C46-2C9D-4043-886D-F025003CE07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9154CE2-D3ED-4E25-979F-041894B5845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1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Frame Text – MF Yellow Light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096000" y="4149080"/>
            <a:ext cx="1584000" cy="1584000"/>
          </a:xfrm>
          <a:solidFill>
            <a:srgbClr val="50555F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F97B80-711D-405F-AB50-1706805B07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488016" y="333185"/>
            <a:ext cx="4607984" cy="4607983"/>
          </a:xfrm>
          <a:ln w="31750">
            <a:solidFill>
              <a:srgbClr val="50555F"/>
            </a:solidFill>
          </a:ln>
        </p:spPr>
        <p:txBody>
          <a:bodyPr lIns="396000" tIns="288000" rIns="396000" bIns="288000"/>
          <a:lstStyle>
            <a:lvl1pPr>
              <a:lnSpc>
                <a:spcPct val="100000"/>
              </a:lnSpc>
              <a:defRPr sz="3800"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3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720"/>
            <a:ext cx="10800000" cy="576000"/>
          </a:xfrm>
        </p:spPr>
        <p:txBody>
          <a:bodyPr tIns="0"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00975B-3348-4025-8A0D-8DEFC94AE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00" y="1196752"/>
            <a:ext cx="10800000" cy="4608000"/>
          </a:xfrm>
        </p:spPr>
        <p:txBody>
          <a:bodyPr tIns="36000" rIns="144000" numCol="2" spcCol="288000"/>
          <a:lstStyle>
            <a:lvl1pPr>
              <a:spcBef>
                <a:spcPts val="2600"/>
              </a:spcBef>
              <a:spcAft>
                <a:spcPts val="400"/>
              </a:spcAft>
              <a:defRPr>
                <a:solidFill>
                  <a:srgbClr val="50555F"/>
                </a:solidFill>
              </a:defRPr>
            </a:lvl1pPr>
            <a:lvl2pPr marL="792000" indent="-252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65338" algn="l"/>
              </a:tabLst>
              <a:defRPr>
                <a:solidFill>
                  <a:srgbClr val="50555F"/>
                </a:solidFill>
              </a:defRPr>
            </a:lvl2pPr>
            <a:lvl3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3pPr>
            <a:lvl4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4pPr>
            <a:lvl5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5pPr>
            <a:lvl6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6pPr>
            <a:lvl7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7pPr>
            <a:lvl8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8pPr>
            <a:lvl9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EA4CF-145D-4B75-86F0-3CBD44439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C9B70-551A-4072-993D-BED155E330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07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96256" y="764704"/>
            <a:ext cx="7680532" cy="3024000"/>
          </a:xfrm>
        </p:spPr>
        <p:txBody>
          <a:bodyPr lIns="0" tIns="144000" rIns="0" bIns="144000" anchor="ctr" anchorCtr="0"/>
          <a:lstStyle>
            <a:lvl1pPr algn="l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696257" y="3789040"/>
            <a:ext cx="7681383" cy="2304000"/>
          </a:xfrm>
        </p:spPr>
        <p:txBody>
          <a:bodyPr lIns="0" tIns="144000" rIns="0" bIns="144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ackground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8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C40E6-2094-4D78-A417-F58D82E62777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E01D66-1694-4F5B-9CFB-5938973C85DF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4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6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7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1949-6115-4509-B01B-72C48200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FC75-F262-41A2-9DE8-5EB5A1D5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3865E-A2E3-44DD-B27F-BF847C9AB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79EFA-37F2-4633-AAE9-D191445E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55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6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8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2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5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2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8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2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45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302C-0A07-4A16-BF71-43632372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6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F7B4-B54A-46B6-9948-70F01BCC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0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06BF63-C91A-4B00-B920-7A233FA1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879EC-021A-4A58-AB38-1D1FCCEFF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EB6AE-B0C1-4E6E-826E-C0C1EAF7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3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3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6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8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43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7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8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69" y="548680"/>
            <a:ext cx="10858128" cy="2961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733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69" y="3602038"/>
            <a:ext cx="10858128" cy="1939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7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9" y="365125"/>
            <a:ext cx="10739331" cy="471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69" y="1124745"/>
            <a:ext cx="10739331" cy="50522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7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70" y="1709740"/>
            <a:ext cx="1073298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733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70" y="4589464"/>
            <a:ext cx="1073298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86BFD-2436-48BC-B2BA-E5CF582B7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457" y="1484784"/>
            <a:ext cx="9215967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19A984-8E37-4759-8FAC-094C1F3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462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9" y="365126"/>
            <a:ext cx="10739331" cy="567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69" y="1220755"/>
            <a:ext cx="5405331" cy="4956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0755"/>
            <a:ext cx="5181600" cy="4956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9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70" y="186684"/>
            <a:ext cx="5642725" cy="7596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93" y="11106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33" b="1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69" y="1934551"/>
            <a:ext cx="5157787" cy="3684588"/>
          </a:xfrm>
          <a:prstGeom prst="rect">
            <a:avLst/>
          </a:prstGeom>
        </p:spPr>
        <p:txBody>
          <a:bodyPr/>
          <a:lstStyle>
            <a:lvl2pPr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385" y="110470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33" b="1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617" y="1970975"/>
            <a:ext cx="5183188" cy="3684588"/>
          </a:xfrm>
          <a:prstGeom prst="rect">
            <a:avLst/>
          </a:prstGeom>
        </p:spPr>
        <p:txBody>
          <a:bodyPr/>
          <a:lstStyle>
            <a:lvl2pPr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1DE47E-4E42-3E45-A37C-E60910DD4F0A}"/>
              </a:ext>
            </a:extLst>
          </p:cNvPr>
          <p:cNvSpPr txBox="1"/>
          <p:nvPr userDrawn="1"/>
        </p:nvSpPr>
        <p:spPr>
          <a:xfrm>
            <a:off x="11269662" y="6442963"/>
            <a:ext cx="192436" cy="960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0553436" indent="-10549203" defTabSz="609585">
              <a:lnSpc>
                <a:spcPts val="3200"/>
              </a:lnSpc>
            </a:pPr>
            <a:r>
              <a:rPr lang="de-DE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</a:p>
        </p:txBody>
      </p:sp>
    </p:spTree>
    <p:extLst>
      <p:ext uri="{BB962C8B-B14F-4D97-AF65-F5344CB8AC3E}">
        <p14:creationId xmlns:p14="http://schemas.microsoft.com/office/powerpoint/2010/main" val="213491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9" y="365125"/>
            <a:ext cx="10739331" cy="471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55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8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3" y="2377683"/>
            <a:ext cx="6606276" cy="7986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325" y="3477684"/>
            <a:ext cx="6606276" cy="1145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324" y="6453718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02.02.2024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20876" y="6453718"/>
            <a:ext cx="3860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43874" y="6456000"/>
            <a:ext cx="2844801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3B3CDD-4EB1-496D-BC88-654132F16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406272"/>
            <a:ext cx="1871640" cy="2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3D36C-B55C-4AEA-A811-CCF4B07A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15CB6-3382-4E47-9382-3D243E98F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FB3B1-B750-4B56-B9BE-241493A55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E499-34E3-4FFB-B1EB-29942BA1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8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84784"/>
            <a:ext cx="5375275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5960" y="1484784"/>
            <a:ext cx="576064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E9557-5405-45C0-95A6-580846C9F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F3AA7-8ED5-4177-B093-7E323C548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6138" y="1484784"/>
            <a:ext cx="7533292" cy="460798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484784"/>
            <a:ext cx="360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25EB-E5A2-48C6-AF38-9F22BE0BAA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F48D-8D33-49F6-B9B2-72089A4A1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9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9B9433-1A6E-449E-8CC9-E551A448E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84784"/>
            <a:ext cx="7535863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5C4A2E-B5D9-47D7-9ABC-901380B7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3" y="1484784"/>
            <a:ext cx="4656138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5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50E-70BF-4AB8-B462-CE23B1E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54D8-C2DF-48DD-BD75-2E0A9EAA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00" y="1484784"/>
            <a:ext cx="10800000" cy="4607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FA40-71B5-4C2D-809C-668FC596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424" y="6237312"/>
            <a:ext cx="9000026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Mesago Messe Frankfurt GmbH | Name of the Presentation | DD.MM.YYYY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1EF2-F3CF-437B-AD16-884F951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2" y="6237312"/>
            <a:ext cx="360287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98" r:id="rId10"/>
    <p:sldLayoutId id="2147483658" r:id="rId11"/>
    <p:sldLayoutId id="2147483662" r:id="rId12"/>
    <p:sldLayoutId id="2147483665" r:id="rId13"/>
  </p:sldLayoutIdLst>
  <p:hf hdr="0" dt="0"/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2600" b="1" kern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b="1" kern="200" spc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86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2026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8" pos="1118" userDrawn="1">
          <p15:clr>
            <a:srgbClr val="A4A3A4"/>
          </p15:clr>
        </p15:guide>
        <p15:guide id="9" pos="438" userDrawn="1">
          <p15:clr>
            <a:srgbClr val="F26B43"/>
          </p15:clr>
        </p15:guide>
        <p15:guide id="10" pos="4294" userDrawn="1">
          <p15:clr>
            <a:srgbClr val="A4A3A4"/>
          </p15:clr>
        </p15:guide>
        <p15:guide id="11" pos="4747" userDrawn="1">
          <p15:clr>
            <a:srgbClr val="A4A3A4"/>
          </p15:clr>
        </p15:guide>
        <p15:guide id="12" pos="5201" userDrawn="1">
          <p15:clr>
            <a:srgbClr val="A4A3A4"/>
          </p15:clr>
        </p15:guide>
        <p15:guide id="13" pos="5654" userDrawn="1">
          <p15:clr>
            <a:srgbClr val="A4A3A4"/>
          </p15:clr>
        </p15:guide>
        <p15:guide id="14" pos="6108" userDrawn="1">
          <p15:clr>
            <a:srgbClr val="A4A3A4"/>
          </p15:clr>
        </p15:guide>
        <p15:guide id="15" pos="6562" userDrawn="1">
          <p15:clr>
            <a:srgbClr val="A4A3A4"/>
          </p15:clr>
        </p15:guide>
        <p15:guide id="16" pos="7242" userDrawn="1">
          <p15:clr>
            <a:srgbClr val="F26B43"/>
          </p15:clr>
        </p15:guide>
        <p15:guide id="17" orient="horz" pos="1706" userDrawn="1">
          <p15:clr>
            <a:srgbClr val="A4A3A4"/>
          </p15:clr>
        </p15:guide>
        <p15:guide id="18" orient="horz" pos="1253" userDrawn="1">
          <p15:clr>
            <a:srgbClr val="A4A3A4"/>
          </p15:clr>
        </p15:guide>
        <p15:guide id="19" orient="horz" pos="799" userDrawn="1">
          <p15:clr>
            <a:srgbClr val="F26B43"/>
          </p15:clr>
        </p15:guide>
        <p15:guide id="20" orient="horz" pos="346" userDrawn="1">
          <p15:clr>
            <a:srgbClr val="A4A3A4"/>
          </p15:clr>
        </p15:guide>
        <p15:guide id="21" orient="horz" pos="2614" userDrawn="1">
          <p15:clr>
            <a:srgbClr val="A4A3A4"/>
          </p15:clr>
        </p15:guide>
        <p15:guide id="22" orient="horz" pos="3067" userDrawn="1">
          <p15:clr>
            <a:srgbClr val="A4A3A4"/>
          </p15:clr>
        </p15:guide>
        <p15:guide id="26" orient="horz" pos="3838" userDrawn="1">
          <p15:clr>
            <a:srgbClr val="F26B43"/>
          </p15:clr>
        </p15:guide>
        <p15:guide id="27" orient="horz" pos="3521" userDrawn="1">
          <p15:clr>
            <a:srgbClr val="A4A3A4"/>
          </p15:clr>
        </p15:guide>
        <p15:guide id="28" orient="horz" pos="935" userDrawn="1">
          <p15:clr>
            <a:srgbClr val="F26B43"/>
          </p15:clr>
        </p15:guide>
        <p15:guide id="29" pos="7015" userDrawn="1">
          <p15:clr>
            <a:srgbClr val="A4A3A4"/>
          </p15:clr>
        </p15:guide>
        <p15:guide id="30" pos="665" userDrawn="1">
          <p15:clr>
            <a:srgbClr val="A4A3A4"/>
          </p15:clr>
        </p15:guide>
        <p15:guide id="31" orient="horz" pos="210" userDrawn="1">
          <p15:clr>
            <a:srgbClr val="F26B43"/>
          </p15:clr>
        </p15:guide>
        <p15:guide id="32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3698-0448-4DF0-8F23-8CA0A7201319}" type="datetimeFigureOut">
              <a:rPr lang="de-DE" smtClean="0"/>
              <a:t>02.02.2024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B709-6AE6-46FD-9702-B945FEB75A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7E99-A6A9-48DF-8017-7A82E1217618}" type="datetimeFigureOut">
              <a:rPr lang="de-DE" smtClean="0"/>
              <a:t>02.02.2024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2263-04FC-44B2-8830-5E97A81AAB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D0052933-0754-E14D-9515-103B382BC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740701"/>
            <a:ext cx="1652355" cy="333248"/>
          </a:xfrm>
          <a:prstGeom prst="rect">
            <a:avLst/>
          </a:prstGeom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AF9A7765-B4A0-244F-98D3-781BC71D9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021" y="665557"/>
            <a:ext cx="10560049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97000"/>
              </a:lnSpc>
              <a:buClrTx/>
              <a:buFontTx/>
              <a:buNone/>
            </a:pPr>
            <a:r>
              <a:rPr lang="de-DE" altLang="de-DE" sz="4000" b="0" dirty="0">
                <a:solidFill>
                  <a:srgbClr val="50555F">
                    <a:lumMod val="50000"/>
                  </a:srgbClr>
                </a:solidFill>
              </a:rPr>
              <a:t>RGB-Colours PowerPoint 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6F8319B-A3B9-3B4C-AE4B-E2525FF27A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D4FFEC9F-FF72-994B-BB70-7EB97458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AE39A733-643B-8144-B804-36FF05D34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EDD59AD0-4601-7B4B-84C9-368E02BE16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Farbname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F657BCAB-B602-724C-890A-CC4718C4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0 / 79 / 118</a:t>
            </a: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D8B4D83C-6925-C442-A04A-639796057A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2598441"/>
            <a:ext cx="1824567" cy="54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102 / 149 / 173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0209061F-9ED0-3241-ADFC-3E77D34CA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2598441"/>
            <a:ext cx="1824567" cy="54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153 / 185 / 200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8912C179-675A-2546-B18A-6C506C3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B04F50D9-5213-4B46-BA9A-6993A4A2B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F3FE7146-0D27-534D-BF31-A1EBCEF98F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8DB24671-6F8C-D04D-AC8A-E41B05758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5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of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E29A7DE-3572-6243-BD25-82F05C30BE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76710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6B83BC36-5D2F-4A4E-A310-BC37A3174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2594706"/>
            <a:ext cx="1824567" cy="54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204 / 220 / 228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AAAE4B3-B936-D24B-992C-A3444E240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9993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96FE57C5-CAD1-3246-8634-E8C318F08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Grey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608B8E87-31AE-BE4B-B1EF-6E22602C6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DA2FE61-9EF1-F549-9B75-25B595D00D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82A61CDC-6E1A-DF4E-8BD0-3366662D9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6" name="Rectangle 11">
            <a:extLst>
              <a:ext uri="{FF2B5EF4-FFF2-40B4-BE49-F238E27FC236}">
                <a16:creationId xmlns:a16="http://schemas.microsoft.com/office/drawing/2014/main" id="{6AD414EE-6B88-FA4B-BEF1-B8DD2B60A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5822CE58-2269-7745-8021-2C0D291D4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80 / 85 / 95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A7DA61D3-8E4A-7F4A-BCEF-C154A0F520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5283351"/>
            <a:ext cx="1824567" cy="542399"/>
          </a:xfrm>
          <a:prstGeom prst="rect">
            <a:avLst/>
          </a:prstGeom>
          <a:solidFill>
            <a:srgbClr val="9298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146 / 152 / 163</a:t>
            </a: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0C702ECC-62AA-9B45-BA74-2557B7679E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5283351"/>
            <a:ext cx="1824567" cy="542399"/>
          </a:xfrm>
          <a:prstGeom prst="rect">
            <a:avLst/>
          </a:prstGeom>
          <a:solidFill>
            <a:srgbClr val="B6BA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182 / 186 / 194</a:t>
            </a: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967E6E46-F47C-AB49-8C58-A8CD7BF94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91" name="Rectangle 6">
            <a:extLst>
              <a:ext uri="{FF2B5EF4-FFF2-40B4-BE49-F238E27FC236}">
                <a16:creationId xmlns:a16="http://schemas.microsoft.com/office/drawing/2014/main" id="{470E59BB-FD5C-874F-B576-C122C2C80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C0FE2C77-5E3E-7745-9013-F609FF98E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BE8A8713-A7F0-B54E-88CD-1DAEECD270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1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of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13768F73-4A74-D747-9ED8-3730A613D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5177" y="3054499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0C068130-9E23-0C41-B22A-911607B68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5281234"/>
            <a:ext cx="1824567" cy="542399"/>
          </a:xfrm>
          <a:prstGeom prst="rect">
            <a:avLst/>
          </a:prstGeom>
          <a:solidFill>
            <a:srgbClr val="DBDD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219 / 221 / 224</a:t>
            </a:r>
          </a:p>
        </p:txBody>
      </p:sp>
      <p:sp>
        <p:nvSpPr>
          <p:cNvPr id="96" name="Rectangle 7">
            <a:extLst>
              <a:ext uri="{FF2B5EF4-FFF2-40B4-BE49-F238E27FC236}">
                <a16:creationId xmlns:a16="http://schemas.microsoft.com/office/drawing/2014/main" id="{C0441A73-96C1-1B42-9C8E-A4414A62B0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8459" y="4677983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435C44E-4383-0945-9500-C7CF294A87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Formnext</a:t>
            </a:r>
            <a:r>
              <a:rPr lang="de-DE" altLang="de-DE" sz="1600" b="0" dirty="0">
                <a:solidFill>
                  <a:srgbClr val="FFFFFF"/>
                </a:solidFill>
              </a:rPr>
              <a:t> </a:t>
            </a:r>
            <a:r>
              <a:rPr lang="de-DE" altLang="de-DE" sz="1600" b="0" dirty="0" err="1">
                <a:solidFill>
                  <a:srgbClr val="FFFFFF"/>
                </a:solidFill>
              </a:rPr>
              <a:t>blue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8AA2008C-FEF2-AE43-B5E4-0FEFD4BBDD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4177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99" name="Rectangle 11">
            <a:extLst>
              <a:ext uri="{FF2B5EF4-FFF2-40B4-BE49-F238E27FC236}">
                <a16:creationId xmlns:a16="http://schemas.microsoft.com/office/drawing/2014/main" id="{C73D1691-A256-4D4B-A214-E62A3CC97B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100" name="Rectangle 12">
            <a:extLst>
              <a:ext uri="{FF2B5EF4-FFF2-40B4-BE49-F238E27FC236}">
                <a16:creationId xmlns:a16="http://schemas.microsoft.com/office/drawing/2014/main" id="{E41FF177-B7C3-DF47-BA5D-FA1FFA946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5710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185 / 210 / 0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0E09DEF9-E56F-2F4E-A437-B7C7B3619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7459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102" name="Rectangle 8">
            <a:extLst>
              <a:ext uri="{FF2B5EF4-FFF2-40B4-BE49-F238E27FC236}">
                <a16:creationId xmlns:a16="http://schemas.microsoft.com/office/drawing/2014/main" id="{B1400349-F916-D74D-B221-214CCCED07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4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of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E853AAF9-4EAC-8343-B8F9-B2DD54FF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Formnext</a:t>
            </a:r>
            <a:r>
              <a:rPr lang="de-DE" altLang="de-DE" sz="1600" b="0" dirty="0">
                <a:solidFill>
                  <a:srgbClr val="FFFFFF"/>
                </a:solidFill>
              </a:rPr>
              <a:t> </a:t>
            </a:r>
            <a:r>
              <a:rPr lang="de-DE" altLang="de-DE" sz="1600" b="0" dirty="0" err="1">
                <a:solidFill>
                  <a:srgbClr val="FFFFFF"/>
                </a:solidFill>
              </a:rPr>
              <a:t>green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9585"/>
            <a:r>
              <a:rPr lang="de-DE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7696200" y="6176965"/>
            <a:ext cx="3657600" cy="4014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BB80D2-38BF-4A5C-A478-2E460AAF73C2}" type="slidenum">
              <a:rPr lang="de-DE" sz="1067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sz="1067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2D6D6B1A-6642-8848-9ADA-710B686BE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0" y="336000"/>
            <a:ext cx="15792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 descr="sps-smart-production-solutions_White.eps">
            <a:extLst>
              <a:ext uri="{FF2B5EF4-FFF2-40B4-BE49-F238E27FC236}">
                <a16:creationId xmlns:a16="http://schemas.microsoft.com/office/drawing/2014/main" id="{196FE51B-FB3C-8C49-A6AF-B1F6BB8D7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01" y="336000"/>
            <a:ext cx="1792940" cy="4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6307200"/>
            <a:ext cx="1871640" cy="2072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9269CF-4210-4D14-A861-CB2C5DEE4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hyperlink" Target="mailto:annabell.grasse@mesago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FC98838-F1DD-7648-B756-9435049A1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-27383"/>
            <a:ext cx="12241360" cy="6984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612" y="2029364"/>
            <a:ext cx="4680776" cy="4681296"/>
          </a:xfrm>
        </p:spPr>
        <p:txBody>
          <a:bodyPr/>
          <a:lstStyle/>
          <a:p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  <a:ea typeface="Roboto" panose="02000000000000000000" pitchFamily="2" charset="0"/>
              </a:rPr>
              <a:t>Management Summary</a:t>
            </a:r>
            <a:br>
              <a:rPr lang="de-DE" sz="4000" dirty="0">
                <a:latin typeface="+mn-lt"/>
                <a:ea typeface="Roboto" panose="02000000000000000000" pitchFamily="2" charset="0"/>
              </a:rPr>
            </a:br>
            <a:br>
              <a:rPr lang="de-DE" sz="4000" dirty="0">
                <a:latin typeface="+mn-lt"/>
                <a:ea typeface="Roboto" panose="02000000000000000000" pitchFamily="2" charset="0"/>
              </a:rPr>
            </a:br>
            <a:r>
              <a:rPr lang="de-DE" sz="2800" dirty="0">
                <a:latin typeface="+mn-lt"/>
                <a:ea typeface="Roboto" panose="02000000000000000000" pitchFamily="2" charset="0"/>
              </a:rPr>
              <a:t>Facts &amp; figures of Formnext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endParaRPr lang="en-GB" sz="2200" b="0" dirty="0">
              <a:latin typeface="+mn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388" y="1120875"/>
            <a:ext cx="2304000" cy="2304000"/>
          </a:xfrm>
          <a:solidFill>
            <a:srgbClr val="004F76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B0640A4-EAFE-4EC8-9976-7D3D2B3FE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3725" y="-31125"/>
            <a:ext cx="1152000" cy="115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529A67-E01F-486C-B7DB-C8083348E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40475"/>
            <a:ext cx="1872000" cy="208800"/>
          </a:xfrm>
        </p:spPr>
        <p:txBody>
          <a:bodyPr/>
          <a:lstStyle/>
          <a:p>
            <a:endParaRPr lang="en-GB" dirty="0">
              <a:ea typeface="Roboto" panose="020000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5F768-3D04-B84B-8E04-38FEFE45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489" y="1335768"/>
            <a:ext cx="1897798" cy="3953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634039" y="2515222"/>
            <a:ext cx="2100899" cy="49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de-DE" dirty="0">
                <a:ea typeface="Roboto" panose="02000000000000000000" pitchFamily="2" charset="0"/>
              </a:rPr>
              <a:t>19 – 22 Nov 2024</a:t>
            </a:r>
          </a:p>
          <a:p>
            <a:pPr algn="l">
              <a:lnSpc>
                <a:spcPct val="115000"/>
              </a:lnSpc>
            </a:pPr>
            <a:r>
              <a:rPr lang="de-DE" sz="1250" dirty="0">
                <a:ea typeface="Roboto" panose="02000000000000000000" pitchFamily="2" charset="0"/>
              </a:rPr>
              <a:t> FRANKFURT / GERMANY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045BA8-7CBD-344A-903F-0E915CFF3889}"/>
              </a:ext>
            </a:extLst>
          </p:cNvPr>
          <p:cNvSpPr txBox="1"/>
          <p:nvPr/>
        </p:nvSpPr>
        <p:spPr>
          <a:xfrm>
            <a:off x="797229" y="5589587"/>
            <a:ext cx="1180445" cy="33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ea typeface="Roboto" panose="02000000000000000000" pitchFamily="2" charset="0"/>
                <a:cs typeface="Arial" panose="020B0604020202020204" pitchFamily="34" charset="0"/>
              </a:rPr>
              <a:t>Honorary sponsor</a:t>
            </a:r>
          </a:p>
        </p:txBody>
      </p:sp>
      <p:pic>
        <p:nvPicPr>
          <p:cNvPr id="19" name="Bild 12" descr="Logo_AG_AGAM_WHTE_GB.eps">
            <a:extLst>
              <a:ext uri="{FF2B5EF4-FFF2-40B4-BE49-F238E27FC236}">
                <a16:creationId xmlns:a16="http://schemas.microsoft.com/office/drawing/2014/main" id="{893D4C02-2D21-B049-9108-B0BD534A86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2" y="5896886"/>
            <a:ext cx="959080" cy="8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20000" cy="2520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ea typeface="Roboto" panose="02000000000000000000" pitchFamily="2" charset="0"/>
              </a:rPr>
              <a:t>Top 10</a:t>
            </a:r>
          </a:p>
          <a:p>
            <a:r>
              <a:rPr lang="de-DE" sz="2600" dirty="0">
                <a:ea typeface="Roboto" panose="02000000000000000000" pitchFamily="2" charset="0"/>
              </a:rPr>
              <a:t>user industries 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E26DC4-76CA-47F0-A01E-590E8E1B811F}"/>
              </a:ext>
            </a:extLst>
          </p:cNvPr>
          <p:cNvSpPr txBox="1">
            <a:spLocks/>
          </p:cNvSpPr>
          <p:nvPr/>
        </p:nvSpPr>
        <p:spPr>
          <a:xfrm>
            <a:off x="767408" y="6453336"/>
            <a:ext cx="1759509" cy="404664"/>
          </a:xfrm>
          <a:prstGeom prst="rect">
            <a:avLst/>
          </a:prstGeom>
          <a:solidFill>
            <a:srgbClr val="50555F">
              <a:alpha val="50000"/>
            </a:srgbClr>
          </a:solidFill>
        </p:spPr>
        <p:txBody>
          <a:bodyPr vert="horz" lIns="252000" tIns="144000" rIns="252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900" b="0" dirty="0">
                <a:ea typeface="Roboto" panose="02000000000000000000" pitchFamily="2" charset="0"/>
              </a:rPr>
              <a:t>Source: Formnext 2023</a:t>
            </a:r>
          </a:p>
          <a:p>
            <a:endParaRPr lang="de-DE" sz="900" dirty="0"/>
          </a:p>
          <a:p>
            <a:br>
              <a:rPr lang="en-GB" sz="900" dirty="0"/>
            </a:br>
            <a:br>
              <a:rPr lang="en-GB" sz="900" dirty="0"/>
            </a:br>
            <a:endParaRPr lang="en-GB" sz="900" b="0" dirty="0"/>
          </a:p>
        </p:txBody>
      </p:sp>
      <p:pic>
        <p:nvPicPr>
          <p:cNvPr id="11" name="Grafik 10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34DAB169-83CD-445C-92B0-BA15A3229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0" y="745261"/>
            <a:ext cx="9672000" cy="61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6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Mann, Menschliches Gesicht, Person enthält.&#10;&#10;Automatisch generierte Beschreibung">
            <a:extLst>
              <a:ext uri="{FF2B5EF4-FFF2-40B4-BE49-F238E27FC236}">
                <a16:creationId xmlns:a16="http://schemas.microsoft.com/office/drawing/2014/main" id="{D5BE77CD-906A-4F9A-9B45-1EB3C220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6000" y="43216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97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000" y="1268760"/>
            <a:ext cx="4078800" cy="4077072"/>
          </a:xfrm>
          <a:solidFill>
            <a:srgbClr val="99B9C8">
              <a:alpha val="90000"/>
            </a:srgbClr>
          </a:solidFill>
          <a:ln>
            <a:noFill/>
          </a:ln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ea typeface="Roboto" panose="02000000000000000000" pitchFamily="2" charset="0"/>
              </a:rPr>
              <a:t>of visitors are satisfied to very satisfied with the achievement of exhibition visit objectives.</a:t>
            </a: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200" b="0" dirty="0">
                <a:solidFill>
                  <a:schemeClr val="bg1"/>
                </a:solidFill>
              </a:rPr>
              <a:t>Source: Visitor survey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Formnext 2023</a:t>
            </a:r>
          </a:p>
        </p:txBody>
      </p:sp>
    </p:spTree>
    <p:extLst>
      <p:ext uri="{BB962C8B-B14F-4D97-AF65-F5344CB8AC3E}">
        <p14:creationId xmlns:p14="http://schemas.microsoft.com/office/powerpoint/2010/main" val="105237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-24680" y="0"/>
            <a:ext cx="2880000" cy="2880000"/>
          </a:xfrm>
          <a:prstGeom prst="rect">
            <a:avLst/>
          </a:prstGeom>
          <a:solidFill>
            <a:srgbClr val="50555F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sz="3000" dirty="0">
                <a:solidFill>
                  <a:schemeClr val="tx1"/>
                </a:solidFill>
                <a:ea typeface="Roboto" panose="02000000000000000000" pitchFamily="2" charset="0"/>
              </a:rPr>
              <a:t>Visitor interest in portfolio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312000" y="3973704"/>
            <a:ext cx="2880000" cy="2880000"/>
          </a:xfrm>
          <a:prstGeom prst="rect">
            <a:avLst/>
          </a:prstGeom>
          <a:solidFill>
            <a:srgbClr val="004F76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  <a:t>93-95%</a:t>
            </a:r>
          </a:p>
          <a:p>
            <a:endParaRPr lang="de-DE" sz="1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1600" dirty="0">
                <a:solidFill>
                  <a:schemeClr val="tx1"/>
                </a:solidFill>
                <a:ea typeface="Roboto" panose="02000000000000000000" pitchFamily="2" charset="0"/>
              </a:rPr>
              <a:t>Satisfaction rate of visitors with the range of exhibits, innovations and brand presence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D48FE850-9B14-4089-8780-9B758D0C4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320" y="411267"/>
            <a:ext cx="6453946" cy="64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Kleidung, Person, Tisch, Mann enthält.&#10;&#10;Automatisch generierte Beschreibung">
            <a:extLst>
              <a:ext uri="{FF2B5EF4-FFF2-40B4-BE49-F238E27FC236}">
                <a16:creationId xmlns:a16="http://schemas.microsoft.com/office/drawing/2014/main" id="{FB81B568-7C41-4F5A-A238-B80E71839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064" y="837352"/>
            <a:ext cx="2160000" cy="2160000"/>
          </a:xfrm>
          <a:solidFill>
            <a:srgbClr val="B9D200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63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28" y="2997352"/>
            <a:ext cx="3600000" cy="3600000"/>
          </a:xfrm>
          <a:solidFill>
            <a:srgbClr val="CCDCE4">
              <a:alpha val="90000"/>
            </a:srgbClr>
          </a:solidFill>
          <a:ln>
            <a:noFill/>
          </a:ln>
        </p:spPr>
        <p:txBody>
          <a:bodyPr/>
          <a:lstStyle/>
          <a:p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of visitors are decision-makers.</a:t>
            </a:r>
            <a:b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tx1"/>
                </a:solidFill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tx1"/>
                </a:solidFill>
                <a:ea typeface="Roboto" panose="02000000000000000000" pitchFamily="2" charset="0"/>
              </a:rPr>
            </a:br>
            <a:br>
              <a:rPr lang="de-DE" sz="1200" dirty="0">
                <a:solidFill>
                  <a:schemeClr val="tx1"/>
                </a:solidFill>
                <a:ea typeface="Roboto" panose="02000000000000000000" pitchFamily="2" charset="0"/>
              </a:rPr>
            </a:b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</a:t>
            </a:r>
            <a:b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</a:b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Formnext 2023</a:t>
            </a:r>
            <a:br>
              <a:rPr lang="de-DE" sz="12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GB" sz="2800" dirty="0"/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8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42927" cy="2541600"/>
          </a:xfrm>
          <a:prstGeom prst="rect">
            <a:avLst/>
          </a:prstGeom>
          <a:solidFill>
            <a:srgbClr val="50555F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100" dirty="0">
                <a:solidFill>
                  <a:schemeClr val="tx1"/>
                </a:solidFill>
                <a:ea typeface="Roboto" panose="02000000000000000000" pitchFamily="2" charset="0"/>
              </a:rPr>
              <a:t>Field of responsibility within the company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Kreis, Design enthält.&#10;&#10;Automatisch generierte Beschreibung">
            <a:extLst>
              <a:ext uri="{FF2B5EF4-FFF2-40B4-BE49-F238E27FC236}">
                <a16:creationId xmlns:a16="http://schemas.microsoft.com/office/drawing/2014/main" id="{82AF0CB3-0554-4525-8D81-F62B4AAC1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928" y="1722066"/>
            <a:ext cx="9649072" cy="51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Person, Mann, Computer enthält.&#10;&#10;Automatisch generierte Beschreibung">
            <a:extLst>
              <a:ext uri="{FF2B5EF4-FFF2-40B4-BE49-F238E27FC236}">
                <a16:creationId xmlns:a16="http://schemas.microsoft.com/office/drawing/2014/main" id="{7FE8519A-F1EF-42D5-B098-7055F470B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" y="-1"/>
            <a:ext cx="12194165" cy="685678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476672"/>
            <a:ext cx="2160000" cy="2160000"/>
          </a:xfrm>
          <a:solidFill>
            <a:srgbClr val="B9D200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392" y="1146727"/>
            <a:ext cx="3600000" cy="3600000"/>
          </a:xfrm>
          <a:solidFill>
            <a:srgbClr val="99B9C8">
              <a:alpha val="90000"/>
            </a:srgbClr>
          </a:solidFill>
          <a:ln>
            <a:noFill/>
          </a:ln>
        </p:spPr>
        <p:txBody>
          <a:bodyPr lIns="648000" tIns="468000" rIns="648000" bIns="468000"/>
          <a:lstStyle/>
          <a:p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100" dirty="0">
                <a:solidFill>
                  <a:schemeClr val="bg1"/>
                </a:solidFill>
                <a:ea typeface="Roboto" panose="02000000000000000000" pitchFamily="2" charset="0"/>
              </a:rPr>
              <a:t>of visitors intend to return.</a:t>
            </a: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048328" y="5661248"/>
            <a:ext cx="2664296" cy="908720"/>
          </a:xfrm>
          <a:prstGeom prst="rect">
            <a:avLst/>
          </a:prstGeom>
          <a:solidFill>
            <a:srgbClr val="CCDCE4">
              <a:alpha val="9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45803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DAA0151B-20D4-4FA5-A9FD-E7796F43A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3753" y="-7949"/>
            <a:ext cx="2160240" cy="2160000"/>
          </a:xfrm>
          <a:prstGeom prst="rect">
            <a:avLst/>
          </a:prstGeom>
        </p:spPr>
      </p:pic>
      <p:pic>
        <p:nvPicPr>
          <p:cNvPr id="12" name="Grafik 11" descr="Ein Bild, das Kleidung, Mann, Person, Job enthält.&#10;&#10;Automatisch generierte Beschreibung">
            <a:extLst>
              <a:ext uri="{FF2B5EF4-FFF2-40B4-BE49-F238E27FC236}">
                <a16:creationId xmlns:a16="http://schemas.microsoft.com/office/drawing/2014/main" id="{36A725C1-251B-49F7-9337-71509DC86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62" y="4755153"/>
            <a:ext cx="2160109" cy="2160000"/>
          </a:xfrm>
          <a:prstGeom prst="rect">
            <a:avLst/>
          </a:prstGeom>
        </p:spPr>
      </p:pic>
      <p:pic>
        <p:nvPicPr>
          <p:cNvPr id="3" name="Grafik 2" descr="Ein Bild, das Metall, Gitter enthält.&#10;&#10;Automatisch generierte Beschreibung">
            <a:extLst>
              <a:ext uri="{FF2B5EF4-FFF2-40B4-BE49-F238E27FC236}">
                <a16:creationId xmlns:a16="http://schemas.microsoft.com/office/drawing/2014/main" id="{452EA76B-7CC2-4DE6-89E4-F75CC7C18612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663" y="4713153"/>
            <a:ext cx="2160000" cy="2160000"/>
          </a:xfrm>
          <a:prstGeom prst="rect">
            <a:avLst/>
          </a:prstGeom>
        </p:spPr>
      </p:pic>
      <p:pic>
        <p:nvPicPr>
          <p:cNvPr id="18" name="Grafik 17" descr="Ein Bild, das Cartoon, Spielzeug, Kleidung, Person enthält.&#10;&#10;Automatisch generierte Beschreibung">
            <a:extLst>
              <a:ext uri="{FF2B5EF4-FFF2-40B4-BE49-F238E27FC236}">
                <a16:creationId xmlns:a16="http://schemas.microsoft.com/office/drawing/2014/main" id="{277DA05F-5491-4B36-8132-7576A35C9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415" y="-36587"/>
            <a:ext cx="2160240" cy="2160000"/>
          </a:xfrm>
          <a:prstGeom prst="rect">
            <a:avLst/>
          </a:prstGeom>
        </p:spPr>
      </p:pic>
      <p:pic>
        <p:nvPicPr>
          <p:cNvPr id="10" name="Grafik 9" descr="Ein Bild, das Ventilator, Bautechnik, Maschine, Stahl enthält.&#10;&#10;Automatisch generierte Beschreibung">
            <a:extLst>
              <a:ext uri="{FF2B5EF4-FFF2-40B4-BE49-F238E27FC236}">
                <a16:creationId xmlns:a16="http://schemas.microsoft.com/office/drawing/2014/main" id="{3669B8C6-F8FE-4818-AEF2-E7C0EC5E1B8C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53" y="-15457"/>
            <a:ext cx="2160000" cy="2160000"/>
          </a:xfrm>
          <a:prstGeom prst="rect">
            <a:avLst/>
          </a:prstGeom>
        </p:spPr>
      </p:pic>
      <p:pic>
        <p:nvPicPr>
          <p:cNvPr id="17" name="Grafik 16" descr="Ein Bild, das Kleidung, Schuhwerk, Jeans, Person enthält.&#10;&#10;Automatisch generierte Beschreibung">
            <a:extLst>
              <a:ext uri="{FF2B5EF4-FFF2-40B4-BE49-F238E27FC236}">
                <a16:creationId xmlns:a16="http://schemas.microsoft.com/office/drawing/2014/main" id="{87A1DAD1-CA12-4A85-8A84-9F1519316A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9892" y="4698000"/>
            <a:ext cx="2160240" cy="2160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499553" y="1556792"/>
            <a:ext cx="3876310" cy="3876310"/>
          </a:xfrm>
          <a:solidFill>
            <a:srgbClr val="004F76"/>
          </a:solidFill>
          <a:ln>
            <a:solidFill>
              <a:srgbClr val="004F76"/>
            </a:solidFill>
          </a:ln>
        </p:spPr>
        <p:txBody>
          <a:bodyPr/>
          <a:lstStyle/>
          <a:p>
            <a:r>
              <a:rPr lang="de-DE" sz="4500" dirty="0">
                <a:solidFill>
                  <a:schemeClr val="bg1"/>
                </a:solidFill>
                <a:ea typeface="Roboto" panose="02000000000000000000" pitchFamily="2" charset="0"/>
              </a:rPr>
              <a:t>Any questions?</a:t>
            </a:r>
            <a:br>
              <a:rPr lang="de-DE" sz="6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  <a:t>Contact us:</a:t>
            </a: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000" dirty="0">
                <a:solidFill>
                  <a:schemeClr val="bg1"/>
                </a:solidFill>
                <a:ea typeface="Roboto" panose="02000000000000000000" pitchFamily="2" charset="0"/>
              </a:rPr>
              <a:t>Annabell Grasse</a:t>
            </a:r>
            <a:br>
              <a:rPr lang="de-DE" sz="17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annabell.grasse@mesago.com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+49 711 61946 141</a:t>
            </a:r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Grafik 18" descr="Ein Bild, das Kleidung, Mann, Person, Anzug enthält.&#10;&#10;Automatisch generierte Beschreibung">
            <a:extLst>
              <a:ext uri="{FF2B5EF4-FFF2-40B4-BE49-F238E27FC236}">
                <a16:creationId xmlns:a16="http://schemas.microsoft.com/office/drawing/2014/main" id="{691BE885-6B08-4D0E-B2E8-2202BDC4D6F3}"/>
              </a:ext>
            </a:extLst>
          </p:cNvPr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69"/>
          <a:stretch/>
        </p:blipFill>
        <p:spPr>
          <a:xfrm>
            <a:off x="2148247" y="2123413"/>
            <a:ext cx="2535168" cy="26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5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leidung, Person, Schuhwerk, Anzug enthält.&#10;&#10;Automatisch generierte Beschreibung">
            <a:extLst>
              <a:ext uri="{FF2B5EF4-FFF2-40B4-BE49-F238E27FC236}">
                <a16:creationId xmlns:a16="http://schemas.microsoft.com/office/drawing/2014/main" id="{392B4048-D21E-42D9-A3E1-FE9041BF0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9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3352" y="908720"/>
            <a:ext cx="5760000" cy="57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288000" rIns="576000" bIns="288000" rtlCol="0" anchor="ctr"/>
          <a:lstStyle/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19 – 22 November 2024, Frankfurt, Germany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en-US" dirty="0">
                <a:latin typeface="+mj-lt"/>
                <a:ea typeface="Roboto" panose="02000000000000000000" pitchFamily="2" charset="0"/>
              </a:rPr>
              <a:t>Largest global exhibition dedicated to </a:t>
            </a:r>
          </a:p>
          <a:p>
            <a:r>
              <a:rPr lang="en-US" dirty="0">
                <a:latin typeface="+mj-lt"/>
                <a:ea typeface="Roboto" panose="02000000000000000000" pitchFamily="2" charset="0"/>
              </a:rPr>
              <a:t>Additive Manufacturing / industrial 3D Printing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&gt; 850 exhibitors present their products from the entire process chain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&gt; 32,000 production managers of all manufacturing industries are visitors of Formnext </a:t>
            </a:r>
            <a:endParaRPr lang="de-DE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23352" y="333296"/>
            <a:ext cx="5760000" cy="5760000"/>
          </a:xfrm>
          <a:prstGeom prst="rect">
            <a:avLst/>
          </a:prstGeom>
          <a:solidFill>
            <a:srgbClr val="B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288000" rIns="576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/>
          </a:p>
          <a:p>
            <a:endParaRPr lang="de-DE" b="1" dirty="0"/>
          </a:p>
          <a:p>
            <a:endParaRPr lang="de-D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365 days of AM content a year, formnext.com/industryinsights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Partner of the industry all year round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Information hub including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 Directory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Formnext Magazine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AM4U newsletter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Newsroom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Formnext.TV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 Field Guide (technology guide)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 Jobs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5360" y="1196752"/>
            <a:ext cx="3672408" cy="720079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3400" b="1" kern="200" dirty="0">
              <a:solidFill>
                <a:srgbClr val="B9D200">
                  <a:alpha val="8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B9D200">
                    <a:alpha val="8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Expo &amp; Convention </a:t>
            </a:r>
          </a:p>
        </p:txBody>
      </p:sp>
      <p:sp>
        <p:nvSpPr>
          <p:cNvPr id="8" name="Rechteck 7"/>
          <p:cNvSpPr/>
          <p:nvPr/>
        </p:nvSpPr>
        <p:spPr>
          <a:xfrm>
            <a:off x="263352" y="-165752"/>
            <a:ext cx="8370025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4000" b="1" kern="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4000" b="1" kern="200" dirty="0">
                <a:solidFill>
                  <a:srgbClr val="004F76"/>
                </a:solidFill>
                <a:latin typeface="+mj-lt"/>
                <a:ea typeface="Roboto" panose="02000000000000000000" pitchFamily="2" charset="0"/>
                <a:cs typeface="+mj-cs"/>
              </a:rPr>
              <a:t>Hub for Additive Manufacturing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15306" y="1271424"/>
            <a:ext cx="4489978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004F76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Industry Insights</a:t>
            </a:r>
          </a:p>
        </p:txBody>
      </p:sp>
    </p:spTree>
    <p:extLst>
      <p:ext uri="{BB962C8B-B14F-4D97-AF65-F5344CB8AC3E}">
        <p14:creationId xmlns:p14="http://schemas.microsoft.com/office/powerpoint/2010/main" val="319251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99B9C8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endParaRPr lang="de-DE" sz="2600" dirty="0"/>
          </a:p>
          <a:p>
            <a:r>
              <a:rPr lang="de-DE" sz="2800" dirty="0">
                <a:ea typeface="Roboto" panose="02000000000000000000" pitchFamily="2" charset="0"/>
              </a:rPr>
              <a:t>Growth of Formnext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7" name="Grafik 6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17AA670C-4463-4AE4-9C9A-3132ED9D8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391" y="1077578"/>
            <a:ext cx="9094609" cy="57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479376" y="332656"/>
            <a:ext cx="8280920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800" b="1" kern="200" dirty="0">
                <a:solidFill>
                  <a:srgbClr val="50555F"/>
                </a:solidFill>
                <a:latin typeface="+mj-lt"/>
                <a:ea typeface="Roboto" panose="02000000000000000000" pitchFamily="2" charset="0"/>
                <a:cs typeface="+mj-cs"/>
              </a:rPr>
              <a:t>Ranking in international trade fair comparison</a:t>
            </a:r>
          </a:p>
        </p:txBody>
      </p:sp>
      <p:pic>
        <p:nvPicPr>
          <p:cNvPr id="3" name="Grafik 2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AEA4155D-9BE1-4680-B4B4-9C678F3F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881336"/>
            <a:ext cx="1067261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Mann, stehend enthält.&#10;&#10;Automatisch generierte Beschreibung">
            <a:extLst>
              <a:ext uri="{FF2B5EF4-FFF2-40B4-BE49-F238E27FC236}">
                <a16:creationId xmlns:a16="http://schemas.microsoft.com/office/drawing/2014/main" id="{9B82D64C-544F-40BF-B0B4-899D319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12192000" cy="69573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952" y="332896"/>
            <a:ext cx="2160000" cy="2160000"/>
          </a:xfrm>
          <a:solidFill>
            <a:srgbClr val="004F76"/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91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13" y="1269160"/>
            <a:ext cx="3600000" cy="3600000"/>
          </a:xfrm>
          <a:noFill/>
          <a:ln>
            <a:solidFill>
              <a:srgbClr val="CCDCE4"/>
            </a:solidFill>
          </a:ln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ea typeface="Roboto" panose="02000000000000000000" pitchFamily="2" charset="0"/>
              </a:rPr>
              <a:t>of exhibitors are satisfied to very satisfied with their participation at Formnext.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Exhibitor survey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93060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Person, Mann, Hose enthält.&#10;&#10;Automatisch generierte Beschreibung">
            <a:extLst>
              <a:ext uri="{FF2B5EF4-FFF2-40B4-BE49-F238E27FC236}">
                <a16:creationId xmlns:a16="http://schemas.microsoft.com/office/drawing/2014/main" id="{7016BBF0-5D1D-417C-A3AA-F46F8B161B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84" y="0"/>
            <a:ext cx="12205684" cy="686312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091" y="392077"/>
            <a:ext cx="2160000" cy="2160000"/>
          </a:xfrm>
          <a:solidFill>
            <a:srgbClr val="004F76"/>
          </a:solidFill>
        </p:spPr>
        <p:txBody>
          <a:bodyPr/>
          <a:lstStyle/>
          <a:p>
            <a:r>
              <a:rPr lang="en-GB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756" y="2552115"/>
            <a:ext cx="4069877" cy="3744416"/>
          </a:xfrm>
          <a:solidFill>
            <a:srgbClr val="99B9C8">
              <a:alpha val="90000"/>
            </a:srgbClr>
          </a:solidFill>
          <a:ln>
            <a:noFill/>
          </a:ln>
        </p:spPr>
        <p:txBody>
          <a:bodyPr/>
          <a:lstStyle/>
          <a:p>
            <a:br>
              <a:rPr lang="en-GB" sz="28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ea typeface="Roboto" panose="02000000000000000000" pitchFamily="2" charset="0"/>
              </a:rPr>
              <a:t>of visitors are satisfied to very satisfied with their attendance at Formnext.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8677073" y="5387040"/>
            <a:ext cx="2736304" cy="909491"/>
          </a:xfrm>
          <a:prstGeom prst="rect">
            <a:avLst/>
          </a:prstGeom>
          <a:solidFill>
            <a:srgbClr val="CCDCE4">
              <a:alpha val="8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6547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ea typeface="Roboto" panose="02000000000000000000" pitchFamily="2" charset="0"/>
              </a:rPr>
              <a:t>Origin of visitors – by countries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3E9215FC-9B69-4609-A195-69FCB042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000" y="979730"/>
            <a:ext cx="9312000" cy="59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-24680" y="-931"/>
            <a:ext cx="3096600" cy="3096000"/>
          </a:xfrm>
          <a:prstGeom prst="rect">
            <a:avLst/>
          </a:prstGeom>
          <a:solidFill>
            <a:srgbClr val="50555F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  <a:t>Origin of visitors – top ten nations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842642" y="6065912"/>
            <a:ext cx="2349358" cy="792088"/>
          </a:xfrm>
          <a:prstGeom prst="rect">
            <a:avLst/>
          </a:prstGeom>
          <a:solidFill>
            <a:srgbClr val="004F76">
              <a:alpha val="5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150" b="0" dirty="0">
                <a:solidFill>
                  <a:schemeClr val="tx1"/>
                </a:solidFill>
                <a:ea typeface="Roboto" panose="02000000000000000000" pitchFamily="2" charset="0"/>
              </a:rPr>
              <a:t>Source: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Kreis, Schrift enthält.&#10;&#10;Automatisch generierte Beschreibung">
            <a:extLst>
              <a:ext uri="{FF2B5EF4-FFF2-40B4-BE49-F238E27FC236}">
                <a16:creationId xmlns:a16="http://schemas.microsoft.com/office/drawing/2014/main" id="{D7D0FCBF-4299-4CCD-A4C1-E0AB52839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920" y="739960"/>
            <a:ext cx="6768753" cy="61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312000" y="0"/>
            <a:ext cx="2880000" cy="2880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ea typeface="Roboto" panose="02000000000000000000" pitchFamily="2" charset="0"/>
              </a:rPr>
              <a:t>Origin of exhibitors – by country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3463D9A-711C-429F-A59B-A8063E22E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37" y="783387"/>
            <a:ext cx="9319837" cy="60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091"/>
      </p:ext>
    </p:extLst>
  </p:cSld>
  <p:clrMapOvr>
    <a:masterClrMapping/>
  </p:clrMapOvr>
</p:sld>
</file>

<file path=ppt/theme/theme1.xml><?xml version="1.0" encoding="utf-8"?>
<a:theme xmlns:a="http://schemas.openxmlformats.org/drawingml/2006/main" name="Mesago Messe 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5000"/>
          </a:lnSpc>
          <a:defRPr sz="2200" dirty="0"/>
        </a:defPPr>
      </a:lstStyle>
    </a:txDef>
  </a:objectDefaults>
  <a:extraClrSchemeLst>
    <a:extraClrScheme>
      <a:clrScheme name="Mesago Colors">
        <a:dk1>
          <a:srgbClr val="000000"/>
        </a:dk1>
        <a:lt1>
          <a:srgbClr val="FFFFFF"/>
        </a:lt1>
        <a:dk2>
          <a:srgbClr val="50555F"/>
        </a:dk2>
        <a:lt2>
          <a:srgbClr val="8D8F95"/>
        </a:lt2>
        <a:accent1>
          <a:srgbClr val="B0003F"/>
        </a:accent1>
        <a:accent2>
          <a:srgbClr val="8D8F95"/>
        </a:accent2>
        <a:accent3>
          <a:srgbClr val="50555F"/>
        </a:accent3>
        <a:accent4>
          <a:srgbClr val="C4406F"/>
        </a:accent4>
        <a:accent5>
          <a:srgbClr val="AAABB0"/>
        </a:accent5>
        <a:accent6>
          <a:srgbClr val="7C8087"/>
        </a:accent6>
        <a:hlink>
          <a:srgbClr val="005CA9"/>
        </a:hlink>
        <a:folHlink>
          <a:srgbClr val="962A86"/>
        </a:folHlink>
      </a:clrScheme>
    </a:extraClrScheme>
  </a:extraClrSchemeLst>
  <a:custClrLst>
    <a:custClr name="Mesago Red 100">
      <a:srgbClr val="B0003F"/>
    </a:custClr>
    <a:custClr name="Mesago Grey 100">
      <a:srgbClr val="8D8F95"/>
    </a:custClr>
    <a:custClr name="Mesago Cool Grey 100">
      <a:srgbClr val="50555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75">
      <a:srgbClr val="C4406F"/>
    </a:custClr>
    <a:custClr name="Mesago Grey 75">
      <a:srgbClr val="AAABB0"/>
    </a:custClr>
    <a:custClr name="Mesago Cool Grey 75">
      <a:srgbClr val="7C808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50">
      <a:srgbClr val="D8809F"/>
    </a:custClr>
    <a:custClr name="Mesago Grey 50">
      <a:srgbClr val="C6C7CA"/>
    </a:custClr>
    <a:custClr name="Mesago Cool Grey 50">
      <a:srgbClr val="A8AAA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25">
      <a:srgbClr val="EBBFCF"/>
    </a:custClr>
    <a:custClr name="Mesago Grey 25">
      <a:srgbClr val="E3E3E5"/>
    </a:custClr>
    <a:custClr name="Mesago Cool Grey 25">
      <a:srgbClr val="D3D5D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Product Mesago Master 2021 - 002.potx" id="{D2F56E2F-83C1-499B-809E-676D3CCF9238}" vid="{41CD11DE-0E56-4A05-B047-5B7A2464A547}"/>
    </a:ext>
  </a:extLst>
</a:theme>
</file>

<file path=ppt/theme/theme2.xml><?xml version="1.0" encoding="utf-8"?>
<a:theme xmlns:a="http://schemas.openxmlformats.org/drawingml/2006/main" name="2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137C3173-1C0C-3143-96CD-7D310FAAA12B}"/>
    </a:ext>
  </a:extLst>
</a:theme>
</file>

<file path=ppt/theme/theme5.xml><?xml version="1.0" encoding="utf-8"?>
<a:theme xmlns:a="http://schemas.openxmlformats.org/drawingml/2006/main" name="Messe_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0FBE67BA-45A8-F64C-87F8-0A4BF2041CCE}"/>
    </a:ext>
  </a:extLst>
</a:theme>
</file>

<file path=ppt/theme/theme6.xml><?xml version="1.0" encoding="utf-8"?>
<a:theme xmlns:a="http://schemas.openxmlformats.org/drawingml/2006/main" name="6_Inhaltsseitenmaster">
  <a:themeElements>
    <a:clrScheme name="Benutzerdefiniert 8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B9D2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B9D2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Template_PPT_master_Mesago_P</Template>
  <TotalTime>0</TotalTime>
  <Words>359</Words>
  <Application>Microsoft Office PowerPoint</Application>
  <PresentationFormat>Breitbild</PresentationFormat>
  <Paragraphs>101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Wingdings</vt:lpstr>
      <vt:lpstr>Mesago Messe Frankfurt</vt:lpstr>
      <vt:lpstr>2_Benutzerdefiniertes Design</vt:lpstr>
      <vt:lpstr>1_Benutzerdefiniertes Design</vt:lpstr>
      <vt:lpstr>Benutzerdefiniertes Design</vt:lpstr>
      <vt:lpstr>Messe_Frankfurt</vt:lpstr>
      <vt:lpstr>6_Inhaltsseitenmaster</vt:lpstr>
      <vt:lpstr> Management Summary  Facts &amp; figures of Formnext  </vt:lpstr>
      <vt:lpstr>PowerPoint-Präsentation</vt:lpstr>
      <vt:lpstr>PowerPoint-Präsentation</vt:lpstr>
      <vt:lpstr>PowerPoint-Präsentation</vt:lpstr>
      <vt:lpstr>of exhibitors are satisfied to very satisfied with their participation at Formnext.  </vt:lpstr>
      <vt:lpstr> of visitors are satisfied to very satisfied with their attendance at Formnext.  </vt:lpstr>
      <vt:lpstr>PowerPoint-Präsentation</vt:lpstr>
      <vt:lpstr>PowerPoint-Präsentation</vt:lpstr>
      <vt:lpstr>PowerPoint-Präsentation</vt:lpstr>
      <vt:lpstr>PowerPoint-Präsentation</vt:lpstr>
      <vt:lpstr>of visitors are satisfied to very satisfied with the achievement of exhibition visit objectives.  Source: Visitor survey  Formnext 2023</vt:lpstr>
      <vt:lpstr>PowerPoint-Präsentation</vt:lpstr>
      <vt:lpstr>  of visitors are decision-makers.    Source: Visitor survey  Formnext 2023   </vt:lpstr>
      <vt:lpstr>PowerPoint-Präsentation</vt:lpstr>
      <vt:lpstr> of visitors intend to return.     </vt:lpstr>
      <vt:lpstr>Any questions? Contact us:  Annabell Grasse annabell.grasse@mesago.com +49 711 61946 141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2023-02-10T12:33:12Z</dcterms:created>
  <dcterms:modified xsi:type="dcterms:W3CDTF">2024-02-02T14:25:23Z</dcterms:modified>
  <cp:version/>
</cp:coreProperties>
</file>